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2"/>
  </p:notesMasterIdLst>
  <p:sldIdLst>
    <p:sldId id="401" r:id="rId3"/>
    <p:sldId id="402" r:id="rId4"/>
    <p:sldId id="403" r:id="rId5"/>
    <p:sldId id="404" r:id="rId6"/>
    <p:sldId id="405" r:id="rId7"/>
    <p:sldId id="406" r:id="rId8"/>
    <p:sldId id="407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33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B891-0DCA-2B48-8800-DEC18E49259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C9E1-ABA0-494B-8DBB-B6121974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Arginine (precursor)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NO, using enzyme: nitric oxide synthase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can pass through cell membrane into cytoplasm and stimulate sGC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Guanylate cyclase = enzyme for GTP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cGMP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↑cGMP (second messenger) activates PKG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vasodilation by process of phosphorylation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IDRs and IDP lack an ordered or fixed three-dimensional structure, i.e. random coils, multi-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proteins connected by flexible linkers.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lack of consistent structure, IDPs are functionally important and can adopt new conformations to carry out specific functions or regulation.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these results, we are testing the binding of IDR with the N2A region of Titin and RNF2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HNOX-IDR</a:t>
            </a:r>
            <a:r>
              <a:rPr lang="en-US" baseline="0" dirty="0" smtClean="0"/>
              <a:t> came off with 187mM, 250mM and 500mM Imidazole</a:t>
            </a:r>
          </a:p>
          <a:p>
            <a:r>
              <a:rPr lang="en-US" dirty="0" smtClean="0"/>
              <a:t>Higher</a:t>
            </a:r>
            <a:r>
              <a:rPr lang="en-US" baseline="0" dirty="0" smtClean="0"/>
              <a:t> molecular weight band = </a:t>
            </a:r>
            <a:r>
              <a:rPr lang="en-US" baseline="0" dirty="0" err="1" smtClean="0"/>
              <a:t>multimer</a:t>
            </a:r>
            <a:r>
              <a:rPr lang="en-US" baseline="0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r>
              <a:rPr lang="en-US" dirty="0" err="1" smtClean="0"/>
              <a:t>uL</a:t>
            </a:r>
            <a:r>
              <a:rPr lang="en-US" dirty="0" smtClean="0"/>
              <a:t> of N2A-IS and 160 </a:t>
            </a:r>
            <a:r>
              <a:rPr lang="en-US" dirty="0" err="1" smtClean="0"/>
              <a:t>uL</a:t>
            </a:r>
            <a:r>
              <a:rPr lang="en-US" dirty="0" smtClean="0"/>
              <a:t> of HNOX-IDR (a sample from before that was</a:t>
            </a:r>
            <a:r>
              <a:rPr lang="en-US" baseline="0" dirty="0" smtClean="0"/>
              <a:t> not as clean, concentrated)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65E7-F8E4-4787-B1E3-507EA1CE4C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756C-8F66-5743-9195-83D08D05375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4F04-6F2B-2645-A882-9CD8A2BDE4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Gage Logo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9660" r="34523" b="29865"/>
          <a:stretch>
            <a:fillRect/>
          </a:stretch>
        </p:blipFill>
        <p:spPr bwMode="auto">
          <a:xfrm>
            <a:off x="8389938" y="6089650"/>
            <a:ext cx="6016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Biochemically characterizing the Soluble guanylyl cyclase intrinsically disordered region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By: Candice Benally  and Colleen Kelley</a:t>
            </a:r>
          </a:p>
          <a:p>
            <a:r>
              <a:rPr lang="en-US" dirty="0" smtClean="0"/>
              <a:t>University of Massachusetts Lowell, Department of Chemistry and Biochemistry</a:t>
            </a:r>
          </a:p>
          <a:p>
            <a:r>
              <a:rPr lang="en-US" dirty="0" smtClean="0"/>
              <a:t>Gage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77" y="2055171"/>
            <a:ext cx="7065371" cy="21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Meurer</a:t>
            </a:r>
            <a:r>
              <a:rPr lang="en-US" dirty="0" smtClean="0"/>
              <a:t>, et all:</a:t>
            </a:r>
            <a:br>
              <a:rPr lang="en-US" dirty="0" smtClean="0"/>
            </a:br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628" t="7898" r="50832" b="70278"/>
          <a:stretch/>
        </p:blipFill>
        <p:spPr>
          <a:xfrm>
            <a:off x="79648" y="2582780"/>
            <a:ext cx="3632303" cy="242153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584" t="28902" r="44645"/>
          <a:stretch/>
        </p:blipFill>
        <p:spPr>
          <a:xfrm>
            <a:off x="3711951" y="1527349"/>
            <a:ext cx="3104147" cy="52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15" b="34164"/>
          <a:stretch/>
        </p:blipFill>
        <p:spPr>
          <a:xfrm>
            <a:off x="-915179" y="2348576"/>
            <a:ext cx="10699449" cy="31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70" t="7729" r="10565" b="50243"/>
          <a:stretch/>
        </p:blipFill>
        <p:spPr>
          <a:xfrm>
            <a:off x="230978" y="2512525"/>
            <a:ext cx="8512531" cy="33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4" t="18292" r="33178" b="9753"/>
          <a:stretch/>
        </p:blipFill>
        <p:spPr>
          <a:xfrm>
            <a:off x="929598" y="1634014"/>
            <a:ext cx="5687771" cy="48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353" y="475615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27" t="22443" r="44926" b="6496"/>
          <a:stretch/>
        </p:blipFill>
        <p:spPr>
          <a:xfrm>
            <a:off x="2039353" y="1058153"/>
            <a:ext cx="3290636" cy="53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7" t="54339" r="50599" b="14135"/>
          <a:stretch/>
        </p:blipFill>
        <p:spPr>
          <a:xfrm>
            <a:off x="5654980" y="2919664"/>
            <a:ext cx="2974670" cy="26889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23257" t="1389" r="50599" b="45583"/>
          <a:stretch/>
        </p:blipFill>
        <p:spPr>
          <a:xfrm>
            <a:off x="1881827" y="1704382"/>
            <a:ext cx="3063151" cy="46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723" y="700204"/>
            <a:ext cx="6457950" cy="12930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Meurer</a:t>
            </a:r>
            <a:r>
              <a:rPr lang="en-US" dirty="0"/>
              <a:t>, et all:</a:t>
            </a:r>
            <a:br>
              <a:rPr lang="en-US" dirty="0"/>
            </a:br>
            <a:r>
              <a:rPr lang="en-US" dirty="0"/>
              <a:t>Figure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48" t="28166" r="12147" b="29937"/>
          <a:stretch/>
        </p:blipFill>
        <p:spPr>
          <a:xfrm>
            <a:off x="1864895" y="1849238"/>
            <a:ext cx="5329988" cy="44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Yeast Two-Hybrid System</a:t>
            </a:r>
            <a:br>
              <a:rPr lang="en-US" dirty="0" smtClean="0"/>
            </a:br>
            <a:r>
              <a:rPr lang="en-US" sz="3300" dirty="0" smtClean="0"/>
              <a:t>Identifying Protein-Protein Interaction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20" y="1600200"/>
            <a:ext cx="6746160" cy="4525963"/>
          </a:xfrm>
        </p:spPr>
      </p:pic>
    </p:spTree>
    <p:extLst>
      <p:ext uri="{BB962C8B-B14F-4D97-AF65-F5344CB8AC3E}">
        <p14:creationId xmlns:p14="http://schemas.microsoft.com/office/powerpoint/2010/main" val="303763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285" y="457488"/>
            <a:ext cx="6457950" cy="1293028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Yeast-two Hybrid Screen Identified  Novel Protein-Protein </a:t>
            </a:r>
            <a:br>
              <a:rPr lang="en-US" altLang="en-US" sz="3200" b="1" dirty="0"/>
            </a:br>
            <a:r>
              <a:rPr lang="en-US" altLang="en-US" sz="3200" b="1" dirty="0"/>
              <a:t>Interactions with sGC</a:t>
            </a:r>
            <a:r>
              <a:rPr lang="el-GR" altLang="en-US" sz="3200" b="1" dirty="0"/>
              <a:t>α</a:t>
            </a:r>
            <a:r>
              <a:rPr lang="en-US" altLang="en-US" sz="3200" b="1" dirty="0"/>
              <a:t>1 IDR </a:t>
            </a:r>
            <a:br>
              <a:rPr lang="en-US" altLang="en-US" sz="3200" b="1" dirty="0"/>
            </a:b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76150"/>
              </p:ext>
            </p:extLst>
          </p:nvPr>
        </p:nvGraphicFramePr>
        <p:xfrm>
          <a:off x="1515969" y="1782178"/>
          <a:ext cx="6677526" cy="4757239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3338763"/>
                <a:gridCol w="3338763"/>
              </a:tblGrid>
              <a:tr h="55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Protein Identified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No. of clones ( total 85)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251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Titin (N2A Region)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[Homo sapiens]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50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hCG1983058 Elongation factor [Homo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sapiens]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50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E3 ubiquitin-protein ligase RING2 [Homo sapiens]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5509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chromosome-associated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kinesin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KIF4A isoform X1 [Homo sapiens]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50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tryptophan synthase alpha chain [Escherichia coli]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  <a:tr h="262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Junk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Nitric Oxide Pathway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64" y="1951632"/>
            <a:ext cx="5192273" cy="4408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770" y="6512589"/>
            <a:ext cx="5703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Debshire, E. R., Marletta, M. A. </a:t>
            </a:r>
            <a:r>
              <a:rPr lang="sv-SE" sz="1000" dirty="0"/>
              <a:t>Handb Exp Pharmacol. </a:t>
            </a:r>
            <a:r>
              <a:rPr lang="sv-SE" sz="1000" dirty="0" smtClean="0"/>
              <a:t>191 (2009) 17-31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Connections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br>
              <a:rPr lang="en-US" dirty="0" smtClean="0"/>
            </a:br>
            <a:r>
              <a:rPr lang="en-US" dirty="0" smtClean="0"/>
              <a:t>IDR-HNOX </a:t>
            </a:r>
            <a:r>
              <a:rPr lang="en-US" dirty="0"/>
              <a:t>&amp; N2A-IS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190" t="30027" r="7815" b="21962"/>
          <a:stretch/>
        </p:blipFill>
        <p:spPr>
          <a:xfrm>
            <a:off x="237090" y="1923804"/>
            <a:ext cx="8764760" cy="44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N2A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8868" y="1600200"/>
            <a:ext cx="4387932" cy="4525963"/>
          </a:xfrm>
        </p:spPr>
        <p:txBody>
          <a:bodyPr/>
          <a:lstStyle/>
          <a:p>
            <a:r>
              <a:rPr lang="en-US" sz="3000" dirty="0"/>
              <a:t>A small portion of Titin</a:t>
            </a:r>
          </a:p>
          <a:p>
            <a:r>
              <a:rPr lang="en-US" sz="3000" dirty="0"/>
              <a:t>~119AA in length</a:t>
            </a:r>
          </a:p>
          <a:p>
            <a:r>
              <a:rPr lang="en-US" sz="3000" dirty="0"/>
              <a:t>Consisting of 3 </a:t>
            </a:r>
            <a:r>
              <a:rPr lang="en-US" sz="3000" dirty="0" err="1"/>
              <a:t>Igs</a:t>
            </a:r>
            <a:r>
              <a:rPr lang="en-US" sz="3000" dirty="0"/>
              <a:t>, Insertion Sequence, 1 Ig</a:t>
            </a:r>
          </a:p>
          <a:p>
            <a:endParaRPr lang="en-US" dirty="0"/>
          </a:p>
        </p:txBody>
      </p:sp>
      <p:pic>
        <p:nvPicPr>
          <p:cNvPr id="6" name="Picture 2" descr="http://dvg4ol0hclm7o.cloudfront.net/content/royprsb/279/1730/981/F2.large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3664" r="25303" b="69639"/>
          <a:stretch/>
        </p:blipFill>
        <p:spPr bwMode="auto">
          <a:xfrm>
            <a:off x="541069" y="4595348"/>
            <a:ext cx="7599466" cy="16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for IDR-HNOX and </a:t>
            </a:r>
            <a:r>
              <a:rPr lang="en-US" dirty="0"/>
              <a:t>N2A-IS</a:t>
            </a:r>
            <a:r>
              <a:rPr lang="en-US" dirty="0" smtClean="0"/>
              <a:t> binding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IDR-HNOX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Recently obtained working plasmid</a:t>
            </a:r>
          </a:p>
          <a:p>
            <a:r>
              <a:rPr lang="en-US" dirty="0" smtClean="0"/>
              <a:t>Expressed in </a:t>
            </a:r>
            <a:r>
              <a:rPr lang="en-US" dirty="0" err="1" smtClean="0"/>
              <a:t>pLysS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Purified with IMAC separation</a:t>
            </a:r>
          </a:p>
          <a:p>
            <a:r>
              <a:rPr lang="en-US" dirty="0" smtClean="0"/>
              <a:t>Ran gel to show fractions</a:t>
            </a:r>
          </a:p>
          <a:p>
            <a:r>
              <a:rPr lang="en-US" dirty="0" smtClean="0"/>
              <a:t>Purified with SEC</a:t>
            </a:r>
          </a:p>
          <a:p>
            <a:r>
              <a:rPr lang="en-US" dirty="0"/>
              <a:t>Ran one SEC binding test, another planned for tomorrow.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N2A-IS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Expressed in </a:t>
            </a:r>
            <a:r>
              <a:rPr lang="en-US" dirty="0" err="1" smtClean="0"/>
              <a:t>pLysS</a:t>
            </a:r>
            <a:r>
              <a:rPr lang="en-US" dirty="0" smtClean="0"/>
              <a:t> and BL21</a:t>
            </a:r>
          </a:p>
          <a:p>
            <a:r>
              <a:rPr lang="en-US" dirty="0" smtClean="0"/>
              <a:t>Purified with IEX separation</a:t>
            </a:r>
          </a:p>
          <a:p>
            <a:r>
              <a:rPr lang="en-US" dirty="0" smtClean="0"/>
              <a:t>Ran purification gel</a:t>
            </a:r>
          </a:p>
          <a:p>
            <a:r>
              <a:rPr lang="en-US" dirty="0" smtClean="0"/>
              <a:t>Purified with SEC</a:t>
            </a:r>
          </a:p>
          <a:p>
            <a:endParaRPr lang="en-US" dirty="0"/>
          </a:p>
          <a:p>
            <a:r>
              <a:rPr lang="en-US" dirty="0" smtClean="0"/>
              <a:t>Ran one SEC binding test, another planned for tomorrow.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55" y="253415"/>
            <a:ext cx="878774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Purification Gels (IDR-HNOX </a:t>
            </a:r>
            <a:r>
              <a:rPr lang="en-US" dirty="0"/>
              <a:t>&amp; </a:t>
            </a:r>
            <a:r>
              <a:rPr lang="en-US" dirty="0" smtClean="0"/>
              <a:t>N2A-IS)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N2A-IS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" y="2828268"/>
            <a:ext cx="4425683" cy="4425683"/>
          </a:xfr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IDR-HNOX	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26329" r="36133" b="5454"/>
          <a:stretch/>
        </p:blipFill>
        <p:spPr>
          <a:xfrm>
            <a:off x="5765522" y="2820958"/>
            <a:ext cx="1722476" cy="3920115"/>
          </a:xfrm>
        </p:spPr>
      </p:pic>
    </p:spTree>
    <p:extLst>
      <p:ext uri="{BB962C8B-B14F-4D97-AF65-F5344CB8AC3E}">
        <p14:creationId xmlns:p14="http://schemas.microsoft.com/office/powerpoint/2010/main" val="21591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215736"/>
            <a:ext cx="8083386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 Binding Test (IDR-HNOX </a:t>
            </a:r>
            <a:r>
              <a:rPr lang="en-US" dirty="0"/>
              <a:t>&amp; N2A-IS)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0" r="48727" b="4596"/>
          <a:stretch/>
        </p:blipFill>
        <p:spPr>
          <a:xfrm>
            <a:off x="807522" y="1427630"/>
            <a:ext cx="3123210" cy="5323263"/>
          </a:xfr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12468" r="56744" b="19245"/>
          <a:stretch/>
        </p:blipFill>
        <p:spPr>
          <a:xfrm>
            <a:off x="6080168" y="1332626"/>
            <a:ext cx="1947552" cy="5323263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3063834" y="2280062"/>
            <a:ext cx="3990110" cy="380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63834" y="5522026"/>
            <a:ext cx="3990110" cy="605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DEMONSTRATE PPI USING THE FOLLOWING METHODS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1. SEC column to check for binding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2. SPR to measure binding constant, indicating strength of binding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3. ITC measure the magnitude of the binding affinity, and driving force behind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E3 ubiquitin-protein ligase </a:t>
            </a:r>
            <a:r>
              <a:rPr lang="en-US" dirty="0" smtClean="0"/>
              <a:t>RING2 (RNF2)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regulation</a:t>
            </a:r>
          </a:p>
          <a:p>
            <a:pPr lvl="1"/>
            <a:r>
              <a:rPr lang="en-US" dirty="0" smtClean="0"/>
              <a:t>Mediates </a:t>
            </a:r>
            <a:r>
              <a:rPr lang="en-US" dirty="0" err="1" smtClean="0"/>
              <a:t>monoubiquitination</a:t>
            </a:r>
            <a:r>
              <a:rPr lang="en-US" dirty="0" smtClean="0"/>
              <a:t> of histone H2A</a:t>
            </a:r>
          </a:p>
          <a:p>
            <a:r>
              <a:rPr lang="en-US" dirty="0" smtClean="0"/>
              <a:t>Forms complexes with other proteins to regulate gene expression</a:t>
            </a:r>
          </a:p>
          <a:p>
            <a:pPr lvl="1"/>
            <a:r>
              <a:rPr lang="en-US" dirty="0" smtClean="0"/>
              <a:t>Chromatin modification</a:t>
            </a:r>
          </a:p>
          <a:p>
            <a:r>
              <a:rPr lang="en-US" dirty="0" err="1" smtClean="0"/>
              <a:t>Ubiquitinates</a:t>
            </a:r>
            <a:r>
              <a:rPr lang="en-US" dirty="0" smtClean="0"/>
              <a:t> protein for degradation.</a:t>
            </a:r>
            <a:endParaRPr lang="en-US" dirty="0"/>
          </a:p>
          <a:p>
            <a:r>
              <a:rPr lang="en-US" dirty="0" smtClean="0"/>
              <a:t>Forms a dimer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8"/>
          <a:stretch/>
        </p:blipFill>
        <p:spPr bwMode="auto">
          <a:xfrm>
            <a:off x="2387648" y="4215523"/>
            <a:ext cx="4952219" cy="24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2" y="1666391"/>
            <a:ext cx="7007468" cy="5212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RNF2 purification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37158"/>
            <a:ext cx="30861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Initial SEC Binding Test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3291" r="8683" b="461"/>
          <a:stretch/>
        </p:blipFill>
        <p:spPr>
          <a:xfrm>
            <a:off x="3986131" y="1158949"/>
            <a:ext cx="4532738" cy="495477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46248" y="2358656"/>
            <a:ext cx="3086100" cy="30944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Blue- IDR+ RNF2</a:t>
            </a:r>
          </a:p>
          <a:p>
            <a:r>
              <a:rPr lang="en-US" sz="2400" dirty="0" smtClean="0"/>
              <a:t>Red- RNF2</a:t>
            </a:r>
          </a:p>
          <a:p>
            <a:r>
              <a:rPr lang="en-US" sz="2400" dirty="0" smtClean="0"/>
              <a:t>Pink- IDR</a:t>
            </a:r>
            <a:endParaRPr lang="en-US" sz="2400" dirty="0"/>
          </a:p>
        </p:txBody>
      </p:sp>
      <p:sp>
        <p:nvSpPr>
          <p:cNvPr id="4" name="AutoShape 2" descr="Thumb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and long 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Experiments to confirm binding to RNF2</a:t>
            </a:r>
          </a:p>
          <a:p>
            <a:pPr lvl="1"/>
            <a:r>
              <a:rPr lang="en-US" dirty="0" smtClean="0"/>
              <a:t>Size exclusion chromatography to confirm binding.</a:t>
            </a:r>
          </a:p>
          <a:p>
            <a:pPr lvl="1"/>
            <a:r>
              <a:rPr lang="en-US" dirty="0" smtClean="0"/>
              <a:t>Isothermal titration calorimeter (ITC)</a:t>
            </a:r>
          </a:p>
          <a:p>
            <a:pPr lvl="1"/>
            <a:r>
              <a:rPr lang="en-US" dirty="0" smtClean="0"/>
              <a:t>SPR</a:t>
            </a:r>
          </a:p>
          <a:p>
            <a:r>
              <a:rPr lang="en-US" dirty="0" smtClean="0"/>
              <a:t>Characterizing the protein-protein interaction </a:t>
            </a:r>
          </a:p>
          <a:p>
            <a:pPr lvl="1"/>
            <a:r>
              <a:rPr lang="en-US" dirty="0" smtClean="0"/>
              <a:t>Confirm RNF2 is responsible for conjugating ubiquitination of the IDR</a:t>
            </a:r>
          </a:p>
          <a:p>
            <a:pPr lvl="1"/>
            <a:r>
              <a:rPr lang="en-US" dirty="0" smtClean="0"/>
              <a:t>Screen for specific E2 interaction with IDR/RNF2 conjugate</a:t>
            </a:r>
          </a:p>
          <a:p>
            <a:pPr lvl="1"/>
            <a:r>
              <a:rPr lang="en-US" dirty="0" smtClean="0"/>
              <a:t>Mass spectroscopy to identify binding sites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0473"/>
            <a:ext cx="6457950" cy="1293028"/>
          </a:xfrm>
        </p:spPr>
        <p:txBody>
          <a:bodyPr/>
          <a:lstStyle/>
          <a:p>
            <a:r>
              <a:rPr lang="en-US" dirty="0" smtClean="0"/>
              <a:t>Soluble Guanylyl </a:t>
            </a:r>
            <a:r>
              <a:rPr lang="en-US" dirty="0"/>
              <a:t>C</a:t>
            </a:r>
            <a:r>
              <a:rPr lang="en-US" dirty="0" smtClean="0"/>
              <a:t>yclase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56" y="1044288"/>
            <a:ext cx="2897438" cy="167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901" y="1239519"/>
            <a:ext cx="4387750" cy="128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770" y="6436389"/>
            <a:ext cx="6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Debshire, E. R., Marletta, M. A. </a:t>
            </a:r>
            <a:r>
              <a:rPr lang="sv-SE" sz="1000" dirty="0"/>
              <a:t>Handb Exp Pharmacol. </a:t>
            </a:r>
            <a:r>
              <a:rPr lang="sv-SE" sz="1000" dirty="0" smtClean="0"/>
              <a:t>191 (2009) 17-31, Sharina, I. G., </a:t>
            </a:r>
            <a:r>
              <a:rPr lang="sv-SE" sz="1000" i="1" dirty="0" smtClean="0"/>
              <a:t>et. al.</a:t>
            </a:r>
            <a:r>
              <a:rPr lang="sv-SE" sz="1000" dirty="0" smtClean="0"/>
              <a:t> J. Biol. Chem. 2008, 283:15104-15113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513607" y="3402855"/>
            <a:ext cx="51954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The IDR-HNOX 151AA </a:t>
            </a:r>
            <a:r>
              <a:rPr lang="en-US" sz="2500" dirty="0"/>
              <a:t>in </a:t>
            </a:r>
            <a:r>
              <a:rPr lang="en-US" sz="2500" dirty="0" smtClean="0"/>
              <a:t>total.</a:t>
            </a:r>
          </a:p>
          <a:p>
            <a:r>
              <a:rPr lang="en-US" sz="2500" dirty="0" smtClean="0"/>
              <a:t>The first 69 aa is the IDR followed by 76 aa of the HNOX domain</a:t>
            </a:r>
            <a:endParaRPr lang="en-US" sz="2500" dirty="0"/>
          </a:p>
        </p:txBody>
      </p:sp>
      <p:pic>
        <p:nvPicPr>
          <p:cNvPr id="10" name="Picture 4" descr="http://www.zoology.ubc.ca/~gardner/ch20f42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98" y="3140738"/>
            <a:ext cx="145018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7993" y="455317"/>
            <a:ext cx="6457950" cy="1293028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Possible protein-protein interaction sites with the idr sGC via prosite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6725" y="1715687"/>
            <a:ext cx="836295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    		     1			      25	               48</a:t>
            </a:r>
          </a:p>
          <a:p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Mus_musculus_IDR_HNOX             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MFCRKFKDLKITGECPFSLLAPGQVPKEPTEEVAG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GSEGCQ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ATLP-ICQY</a:t>
            </a: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Rattus_Norvegicus_IDR_HNOX        MFCRKFKDLKITGECPFSLLAPGQVPTEPIEEVAG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VSESCQ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ATLP-</a:t>
            </a:r>
            <a:r>
              <a:rPr lang="en-US" sz="12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TCQE</a:t>
            </a: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human_IDR_HNOX                    MFCTKLKDLKITGECPFSLLAPG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QVPN</a:t>
            </a:r>
            <a:r>
              <a:rPr lang="en-US" sz="1250" u="sng" dirty="0">
                <a:solidFill>
                  <a:srgbClr val="7030A0"/>
                </a:solidFill>
                <a:uFill>
                  <a:solidFill>
                    <a:srgbClr val="00B0F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ES</a:t>
            </a:r>
            <a:r>
              <a:rPr lang="en-US" sz="1250" u="sng" dirty="0">
                <a:solidFill>
                  <a:srgbClr val="92D050"/>
                </a:solidFill>
                <a:uFill>
                  <a:solidFill>
                    <a:srgbClr val="00B0F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SE</a:t>
            </a:r>
            <a:r>
              <a:rPr lang="en-US" sz="12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SSES</a:t>
            </a:r>
            <a:r>
              <a:rPr lang="en-US" sz="1250" u="sng" dirty="0">
                <a:solidFill>
                  <a:srgbClr val="92D050"/>
                </a:solidFill>
                <a:uFill>
                  <a:solidFill>
                    <a:srgbClr val="7030A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CK</a:t>
            </a:r>
            <a:r>
              <a:rPr lang="en-US" sz="12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TVP-ICQD</a:t>
            </a: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bos_taurus_IDR_HNOX               MFCAKLKDLQITGDCPFSLLAPGQVPREPLGEATG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SGPAST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PGQPG</a:t>
            </a:r>
            <a:r>
              <a:rPr lang="en-US" sz="125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VCPG</a:t>
            </a: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Manduca_Sexta_IDR_HNOX_Montf      MTCP------F</a:t>
            </a:r>
            <a:r>
              <a:rPr lang="en-US" sz="12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RRAS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SQHQFANGGSSAPKKPEFRSRTSSVHLT</a:t>
            </a:r>
            <a:r>
              <a:rPr lang="en-US" sz="12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-----</a:t>
            </a: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* *       :   ..   :* *  .     *  .   .     *     </a:t>
            </a:r>
          </a:p>
          <a:p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          60	 69</a:t>
            </a:r>
          </a:p>
          <a:p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Mus_musculus_IDR_HNOX             FPEKNAEGSLPQR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KTSR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NRVYL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Rattus_Norvegicus_IDR_HNOX        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AEN-AEGSHPQ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RKTSR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NRVYL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human_IDR_HNOX                    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IPEKNIQESLPQR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KTSR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SRVYL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bos_taurus_IDR_HNOX               </a:t>
            </a:r>
            <a:r>
              <a:rPr lang="en-US" sz="125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DKNPPGRLPRR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KTSRS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RVYL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Manduca_Sexta_IDR_HNOX_Montf      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EEE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DGERNTLTL</a:t>
            </a:r>
            <a:r>
              <a:rPr lang="en-US" sz="125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KHM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SEALQLL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:.      . :: </a:t>
            </a:r>
            <a:r>
              <a:rPr lang="en-US" sz="12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*.    * </a:t>
            </a:r>
            <a:endParaRPr lang="en-US" sz="12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937000"/>
            <a:ext cx="240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- single, fully conserved residue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- conservation of strong groups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- conservation of weak groups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- no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consensus</a:t>
            </a:r>
          </a:p>
          <a:p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Phosphorylation site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N-myristoylation site</a:t>
            </a:r>
          </a:p>
          <a:p>
            <a:r>
              <a:rPr lang="en-US" sz="12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____ Glycosylation 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7036130" y="2085156"/>
            <a:ext cx="694706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86325" y="3343850"/>
            <a:ext cx="552450" cy="1231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24499" y="2085156"/>
            <a:ext cx="185195" cy="9235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8775" y="2085156"/>
            <a:ext cx="285131" cy="9660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sGC</a:t>
            </a:r>
            <a:r>
              <a:rPr lang="en-US" dirty="0" smtClean="0"/>
              <a:t>-IDR Ribbon </a:t>
            </a:r>
            <a:r>
              <a:rPr lang="en-US" dirty="0"/>
              <a:t>S</a:t>
            </a:r>
            <a:r>
              <a:rPr lang="en-US" dirty="0" smtClean="0"/>
              <a:t>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14" y="1903614"/>
            <a:ext cx="6335973" cy="442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70" y="6438158"/>
            <a:ext cx="5703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Structure obtained from   http</a:t>
            </a:r>
            <a:r>
              <a:rPr lang="en-US" sz="1000" dirty="0"/>
              <a:t>://bioinf.cs.ucl.ac.uk/psipred/?bioserf=1</a:t>
            </a:r>
          </a:p>
        </p:txBody>
      </p:sp>
    </p:spTree>
    <p:extLst>
      <p:ext uri="{BB962C8B-B14F-4D97-AF65-F5344CB8AC3E}">
        <p14:creationId xmlns:p14="http://schemas.microsoft.com/office/powerpoint/2010/main" val="3737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Soluble </a:t>
            </a:r>
            <a:r>
              <a:rPr lang="en-US" dirty="0" smtClean="0"/>
              <a:t>Guanylyl </a:t>
            </a:r>
            <a:r>
              <a:rPr lang="en-US" dirty="0"/>
              <a:t>C</a:t>
            </a:r>
            <a:r>
              <a:rPr lang="en-US" dirty="0" smtClean="0"/>
              <a:t>yclase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sGC 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smtClean="0"/>
              <a:t>1 IDR does </a:t>
            </a:r>
            <a:r>
              <a:rPr lang="en-US" dirty="0"/>
              <a:t>not affect the dimerization or catalytic activity of the enzyme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Splice variants </a:t>
            </a:r>
            <a:r>
              <a:rPr lang="en-US" dirty="0" smtClean="0"/>
              <a:t>of sGC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/>
              <a:t>1 </a:t>
            </a:r>
            <a:r>
              <a:rPr lang="en-US" dirty="0"/>
              <a:t>have been identified potential regulators of sGC catalytic </a:t>
            </a:r>
            <a:r>
              <a:rPr lang="en-US" dirty="0" smtClean="0"/>
              <a:t>activity.</a:t>
            </a:r>
          </a:p>
          <a:p>
            <a:endParaRPr lang="en-US" dirty="0" smtClean="0"/>
          </a:p>
          <a:p>
            <a:r>
              <a:rPr lang="en-US" dirty="0" smtClean="0"/>
              <a:t>Previous </a:t>
            </a:r>
            <a:r>
              <a:rPr lang="en-US" dirty="0"/>
              <a:t>studies have identified other unique protein-protein interactions with the sGC β1 subunit </a:t>
            </a:r>
            <a:r>
              <a:rPr lang="en-US" dirty="0" smtClean="0"/>
              <a:t> and a </a:t>
            </a:r>
            <a:r>
              <a:rPr lang="en-US" dirty="0"/>
              <a:t>phosphorylation site in the </a:t>
            </a:r>
            <a:r>
              <a:rPr lang="en-US" dirty="0" smtClean="0"/>
              <a:t>sGC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/>
              <a:t>1.</a:t>
            </a:r>
          </a:p>
          <a:p>
            <a:endParaRPr lang="en-US" dirty="0" smtClean="0"/>
          </a:p>
          <a:p>
            <a:r>
              <a:rPr lang="en-US" dirty="0" smtClean="0"/>
              <a:t>sGC </a:t>
            </a:r>
            <a:r>
              <a:rPr lang="en-US" dirty="0" smtClean="0">
                <a:latin typeface="Arial"/>
                <a:cs typeface="Arial"/>
              </a:rPr>
              <a:t>α1</a:t>
            </a:r>
            <a:r>
              <a:rPr lang="en-US" dirty="0" smtClean="0"/>
              <a:t> subunit has been </a:t>
            </a:r>
            <a:r>
              <a:rPr lang="en-US" dirty="0"/>
              <a:t>identified </a:t>
            </a:r>
            <a:r>
              <a:rPr lang="en-US" dirty="0" smtClean="0"/>
              <a:t>to interact with p53.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02" y="6286353"/>
            <a:ext cx="901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Chauhan, </a:t>
            </a:r>
            <a:r>
              <a:rPr lang="en-US" sz="1100" dirty="0" smtClean="0"/>
              <a:t>S. </a:t>
            </a:r>
            <a:r>
              <a:rPr lang="en-US" sz="1100" i="1" dirty="0" smtClean="0"/>
              <a:t>et al.,</a:t>
            </a:r>
            <a:r>
              <a:rPr lang="en-US" sz="1100" dirty="0" smtClean="0"/>
              <a:t> Biochem </a:t>
            </a:r>
            <a:r>
              <a:rPr lang="en-US" sz="1100" dirty="0"/>
              <a:t>J 2012, 446 (3), </a:t>
            </a:r>
            <a:r>
              <a:rPr lang="en-US" sz="1100" dirty="0" smtClean="0"/>
              <a:t>445-53.,  Hanafy</a:t>
            </a:r>
            <a:r>
              <a:rPr lang="en-US" sz="1100" dirty="0"/>
              <a:t>, K. </a:t>
            </a:r>
            <a:r>
              <a:rPr lang="en-US" sz="1100" dirty="0" smtClean="0"/>
              <a:t>A. </a:t>
            </a:r>
            <a:r>
              <a:rPr lang="en-US" sz="1100" i="1" dirty="0" smtClean="0"/>
              <a:t>et al.</a:t>
            </a:r>
            <a:r>
              <a:rPr lang="en-US" sz="1100" dirty="0" smtClean="0"/>
              <a:t> </a:t>
            </a:r>
            <a:r>
              <a:rPr lang="en-US" sz="1100" dirty="0"/>
              <a:t>J Biol Chem 2004, 279 (45), </a:t>
            </a:r>
            <a:r>
              <a:rPr lang="en-US" sz="1100" dirty="0" smtClean="0"/>
              <a:t>46946-53., Zhou</a:t>
            </a:r>
            <a:r>
              <a:rPr lang="en-US" sz="1100" dirty="0"/>
              <a:t>, </a:t>
            </a:r>
            <a:r>
              <a:rPr lang="en-US" sz="1100" dirty="0" smtClean="0"/>
              <a:t>Z. </a:t>
            </a:r>
            <a:r>
              <a:rPr lang="en-US" sz="1100" i="1" dirty="0" smtClean="0"/>
              <a:t>et al. </a:t>
            </a:r>
            <a:r>
              <a:rPr lang="en-US" sz="1100" dirty="0" smtClean="0"/>
              <a:t>Arterioscler </a:t>
            </a:r>
            <a:r>
              <a:rPr lang="en-US" sz="1100" dirty="0"/>
              <a:t>Thromb Vasc Biol 2008, 28 (10), 1803-10.</a:t>
            </a:r>
          </a:p>
          <a:p>
            <a:r>
              <a:rPr lang="en-US" sz="1100" dirty="0" smtClean="0"/>
              <a:t>Cai</a:t>
            </a:r>
            <a:r>
              <a:rPr lang="en-US" sz="1100" dirty="0"/>
              <a:t>, C</a:t>
            </a:r>
            <a:r>
              <a:rPr lang="en-US" sz="1100" dirty="0" smtClean="0"/>
              <a:t>. </a:t>
            </a:r>
            <a:r>
              <a:rPr lang="en-US" sz="1100" i="1" dirty="0" smtClean="0"/>
              <a:t>et al</a:t>
            </a:r>
            <a:r>
              <a:rPr lang="en-US" sz="1100" dirty="0" smtClean="0"/>
              <a:t>. </a:t>
            </a:r>
            <a:r>
              <a:rPr lang="en-US" sz="1100" dirty="0"/>
              <a:t>Mol Endocrinol 2012, 26 (2), 292-307.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3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8" y="2147870"/>
            <a:ext cx="679370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Montfort, et all: </a:t>
            </a:r>
            <a:br>
              <a:rPr lang="en-US" dirty="0"/>
            </a:br>
            <a:r>
              <a:rPr lang="en-US" dirty="0" smtClean="0"/>
              <a:t>Figure 8A. Kinetic Effects of Ca</a:t>
            </a:r>
            <a:r>
              <a:rPr lang="en-US" baseline="30000" dirty="0" smtClean="0"/>
              <a:t>2+</a:t>
            </a:r>
            <a:r>
              <a:rPr lang="en-US" dirty="0" smtClean="0"/>
              <a:t> and NO on cGMP production</a:t>
            </a:r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510" t="3714" r="22167" b="72321"/>
          <a:stretch/>
        </p:blipFill>
        <p:spPr>
          <a:xfrm>
            <a:off x="742799" y="1935678"/>
            <a:ext cx="7392577" cy="46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Montfort, et all: </a:t>
            </a:r>
            <a:br>
              <a:rPr lang="en-US" dirty="0"/>
            </a:br>
            <a:r>
              <a:rPr lang="en-US" dirty="0"/>
              <a:t>Figure </a:t>
            </a:r>
            <a:r>
              <a:rPr lang="en-US" dirty="0" smtClean="0"/>
              <a:t>9 – System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062" t="13304" r="11492" b="30993"/>
          <a:stretch/>
        </p:blipFill>
        <p:spPr>
          <a:xfrm>
            <a:off x="1275347" y="1643222"/>
            <a:ext cx="4993105" cy="49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bArchives xmlns:xsi="http://www.w3.org/2001/XMLSchema-instance" xmlns:xsd="http://www.w3.org/2001/XMLSchema">
  <BaseUri>https://mynotebook.labarchives.com</BaseUri>
  <eid>Nzk1LjZ8Nzc1NjUvNjEyL0VudHJ5UGFydC8xNDA1MzE4MDU4fDIwMTkuNg==</eid>
  <version>1</version>
  <updated-at>2015-07-09T17:09:32-04:00</updated-at>
</LabArchives>
</file>

<file path=customXml/itemProps1.xml><?xml version="1.0" encoding="utf-8"?>
<ds:datastoreItem xmlns:ds="http://schemas.openxmlformats.org/officeDocument/2006/customXml" ds:itemID="{61A840F5-B742-41FA-95B3-EBD86560AD7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787</Words>
  <Application>Microsoft Office PowerPoint</Application>
  <PresentationFormat>On-screen Show (4:3)</PresentationFormat>
  <Paragraphs>136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Office Theme</vt:lpstr>
      <vt:lpstr>Biochemically characterizing the Soluble guanylyl cyclase intrinsically disordered region</vt:lpstr>
      <vt:lpstr>Nitric Oxide Pathway</vt:lpstr>
      <vt:lpstr>Soluble Guanylyl Cyclase</vt:lpstr>
      <vt:lpstr>Possible protein-protein interaction sites with the idr sGC via prosite</vt:lpstr>
      <vt:lpstr>sGC-IDR Ribbon Structure</vt:lpstr>
      <vt:lpstr>Soluble Guanylyl Cyclase</vt:lpstr>
      <vt:lpstr>PowerPoint Presentation</vt:lpstr>
      <vt:lpstr>Montfort, et all:  Figure 8A. Kinetic Effects of Ca2+ and NO on cGMP production</vt:lpstr>
      <vt:lpstr>Montfort, et all:  Figure 9 – System Summary</vt:lpstr>
      <vt:lpstr>PowerPoint Presentation</vt:lpstr>
      <vt:lpstr>Meurer, et all: Figure 1</vt:lpstr>
      <vt:lpstr>Meurer, et all: Figure 2</vt:lpstr>
      <vt:lpstr>Meurer, et all: Figure 3</vt:lpstr>
      <vt:lpstr>Meurer, et all: Figure 4</vt:lpstr>
      <vt:lpstr>Meurer, et all: Figure 5</vt:lpstr>
      <vt:lpstr>Meurer, et all: Figure 6</vt:lpstr>
      <vt:lpstr>Meurer, et all: Figure 7</vt:lpstr>
      <vt:lpstr>Yeast Two-Hybrid System Identifying Protein-Protein Interaction</vt:lpstr>
      <vt:lpstr>Yeast-two Hybrid Screen Identified  Novel Protein-Protein  Interactions with sGCα1 IDR  </vt:lpstr>
      <vt:lpstr>Possible Connections Between  IDR-HNOX &amp; N2A-IS</vt:lpstr>
      <vt:lpstr>N2A </vt:lpstr>
      <vt:lpstr>Progress for IDR-HNOX and N2A-IS binding </vt:lpstr>
      <vt:lpstr>Purification Gels (IDR-HNOX &amp; N2A-IS)</vt:lpstr>
      <vt:lpstr>SEC Binding Test (IDR-HNOX &amp; N2A-IS)</vt:lpstr>
      <vt:lpstr>Long Term Plans</vt:lpstr>
      <vt:lpstr>E3 ubiquitin-protein ligase RING2 (RNF2) </vt:lpstr>
      <vt:lpstr>RNF2 purification</vt:lpstr>
      <vt:lpstr>Initial SEC Binding Test</vt:lpstr>
      <vt:lpstr>Future plans and long term 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</dc:title>
  <dc:creator>Matthew Gage</dc:creator>
  <cp:lastModifiedBy>IYCK</cp:lastModifiedBy>
  <cp:revision>207</cp:revision>
  <dcterms:created xsi:type="dcterms:W3CDTF">2012-12-11T19:39:24Z</dcterms:created>
  <dcterms:modified xsi:type="dcterms:W3CDTF">2015-12-08T21:21:26Z</dcterms:modified>
</cp:coreProperties>
</file>